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8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3" r:id="rId14"/>
    <p:sldId id="284" r:id="rId15"/>
    <p:sldId id="282" r:id="rId16"/>
    <p:sldId id="267" r:id="rId17"/>
    <p:sldId id="268" r:id="rId18"/>
    <p:sldId id="269" r:id="rId19"/>
    <p:sldId id="270" r:id="rId20"/>
    <p:sldId id="271" r:id="rId21"/>
    <p:sldId id="272" r:id="rId22"/>
    <p:sldId id="285" r:id="rId23"/>
    <p:sldId id="273" r:id="rId24"/>
    <p:sldId id="274" r:id="rId25"/>
  </p:sldIdLst>
  <p:sldSz cx="9144000" cy="6858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C881B-9A1D-46FB-A5B2-7B2431F00398}" type="datetimeFigureOut">
              <a:rPr lang="zh-TW" altLang="en-US" smtClean="0"/>
              <a:t>2015/4/30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493B4-2763-4159-AF5C-614B1F1BC2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464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舉個例子說明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493B4-2763-4159-AF5C-614B1F1BC28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4245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818B39-7B22-4A94-B6A8-AA17A36D5E25}" type="datetime1">
              <a:rPr lang="zh-TW" altLang="en-US" smtClean="0"/>
              <a:t>2015/4/30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43A4E3-0866-4F78-AC9E-0EEFE9D90E9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12F2-C009-4B01-BE80-CE8BFE5ADBEE}" type="datetime1">
              <a:rPr lang="zh-TW" altLang="en-US" smtClean="0"/>
              <a:t>2015/4/30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42F4-A6C2-429C-A704-F04CCC212AA7}" type="datetime1">
              <a:rPr lang="zh-TW" altLang="en-US" smtClean="0"/>
              <a:t>2015/4/30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E11627-8E8E-46C5-BDEE-41EA4833C040}" type="datetime1">
              <a:rPr lang="zh-TW" altLang="en-US" smtClean="0"/>
              <a:t>2015/4/30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43A4E3-0866-4F78-AC9E-0EEFE9D90E9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668D1C-D747-4408-B126-4919859D4BC2}" type="datetime1">
              <a:rPr lang="zh-TW" altLang="en-US" smtClean="0"/>
              <a:t>2015/4/30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43A4E3-0866-4F78-AC9E-0EEFE9D90E9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B34E-1DD9-4F3F-B216-FDA9DD83DF90}" type="datetime1">
              <a:rPr lang="zh-TW" altLang="en-US" smtClean="0"/>
              <a:t>2015/4/30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E455-9DA9-4623-A975-C422A4D2654B}" type="datetime1">
              <a:rPr lang="zh-TW" altLang="en-US" smtClean="0"/>
              <a:t>2015/4/30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F14B0C-0DB8-474C-A521-05CE6F7E769C}" type="datetime1">
              <a:rPr lang="zh-TW" altLang="en-US" smtClean="0"/>
              <a:t>2015/4/30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43A4E3-0866-4F78-AC9E-0EEFE9D90E9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D7D9-98F7-4608-AB76-9A2FE871B5B3}" type="datetime1">
              <a:rPr lang="zh-TW" altLang="en-US" smtClean="0"/>
              <a:t>2015/4/30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275E82B-A016-4540-A72B-1D99DD9C9D42}" type="datetime1">
              <a:rPr lang="zh-TW" altLang="en-US" smtClean="0"/>
              <a:t>2015/4/30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43A4E3-0866-4F78-AC9E-0EEFE9D90E9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C8C767-2226-400F-A1F6-7379CE5E9AAA}" type="datetime1">
              <a:rPr lang="zh-TW" altLang="en-US" smtClean="0"/>
              <a:t>2015/4/30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43A4E3-0866-4F78-AC9E-0EEFE9D90E9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6D9029-2076-44DA-9910-EE3E4FB91983}" type="datetime1">
              <a:rPr lang="zh-TW" altLang="en-US" smtClean="0"/>
              <a:t>2015/4/30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43A4E3-0866-4F78-AC9E-0EEFE9D90E9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25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27.png"/><Relationship Id="rId10" Type="http://schemas.openxmlformats.org/officeDocument/2006/relationships/image" Target="../media/image39.png"/><Relationship Id="rId4" Type="http://schemas.openxmlformats.org/officeDocument/2006/relationships/image" Target="../media/image26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2564904"/>
            <a:ext cx="6172200" cy="1606330"/>
          </a:xfrm>
        </p:spPr>
        <p:txBody>
          <a:bodyPr/>
          <a:lstStyle/>
          <a:p>
            <a:r>
              <a:rPr lang="en-US" altLang="zh-TW" dirty="0" smtClean="0"/>
              <a:t>Grouping Students in Educational Settings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4365104"/>
            <a:ext cx="6172200" cy="2009818"/>
          </a:xfrm>
        </p:spPr>
        <p:txBody>
          <a:bodyPr>
            <a:normAutofit lnSpcReduction="10000"/>
          </a:bodyPr>
          <a:lstStyle/>
          <a:p>
            <a:r>
              <a:rPr lang="en-US" altLang="zh-TW" dirty="0"/>
              <a:t>Speaker: Jim-An Tsai</a:t>
            </a:r>
          </a:p>
          <a:p>
            <a:r>
              <a:rPr lang="en-US" altLang="zh-TW" dirty="0"/>
              <a:t>Advisor: </a:t>
            </a:r>
            <a:r>
              <a:rPr lang="en-US" altLang="zh-TW" dirty="0" err="1"/>
              <a:t>Jia</a:t>
            </a:r>
            <a:r>
              <a:rPr lang="en-US" altLang="zh-TW" dirty="0"/>
              <a:t>-ling </a:t>
            </a:r>
            <a:r>
              <a:rPr lang="en-US" altLang="zh-TW" dirty="0" err="1"/>
              <a:t>Koh</a:t>
            </a:r>
            <a:endParaRPr lang="en-US" altLang="zh-TW" dirty="0"/>
          </a:p>
          <a:p>
            <a:r>
              <a:rPr lang="en-US" altLang="zh-TW" dirty="0"/>
              <a:t>Author: </a:t>
            </a:r>
            <a:r>
              <a:rPr lang="en-US" altLang="zh-TW" b="0" dirty="0"/>
              <a:t>Rakesh </a:t>
            </a:r>
            <a:r>
              <a:rPr lang="en-US" altLang="zh-TW" b="0" dirty="0" smtClean="0"/>
              <a:t>Agrawal, </a:t>
            </a:r>
            <a:r>
              <a:rPr lang="en-US" altLang="zh-TW" b="0" dirty="0" err="1"/>
              <a:t>Behzad</a:t>
            </a:r>
            <a:r>
              <a:rPr lang="en-US" altLang="zh-TW" b="0" dirty="0"/>
              <a:t> </a:t>
            </a:r>
            <a:r>
              <a:rPr lang="en-US" altLang="zh-TW" b="0" dirty="0" err="1" smtClean="0"/>
              <a:t>Golshan</a:t>
            </a:r>
            <a:r>
              <a:rPr lang="en-US" altLang="zh-TW" b="0" dirty="0" smtClean="0"/>
              <a:t>, </a:t>
            </a:r>
            <a:r>
              <a:rPr lang="en-US" altLang="zh-TW" b="0" dirty="0" err="1"/>
              <a:t>Evimaria</a:t>
            </a:r>
            <a:r>
              <a:rPr lang="en-US" altLang="zh-TW" b="0" dirty="0"/>
              <a:t> Terzi</a:t>
            </a:r>
            <a:endParaRPr lang="en-US" altLang="zh-TW" b="0" dirty="0" smtClean="0"/>
          </a:p>
          <a:p>
            <a:r>
              <a:rPr lang="en-US" altLang="zh-TW" dirty="0" smtClean="0"/>
              <a:t>Date</a:t>
            </a:r>
            <a:r>
              <a:rPr lang="en-US" altLang="zh-TW" dirty="0"/>
              <a:t>: </a:t>
            </a:r>
            <a:r>
              <a:rPr lang="en-US" altLang="zh-TW" dirty="0" smtClean="0"/>
              <a:t>2015/4/30</a:t>
            </a:r>
            <a:endParaRPr lang="en-US" altLang="zh-TW" dirty="0"/>
          </a:p>
          <a:p>
            <a:r>
              <a:rPr lang="en-US" altLang="zh-TW" dirty="0"/>
              <a:t>Source: </a:t>
            </a:r>
            <a:r>
              <a:rPr lang="en-US" altLang="zh-TW" dirty="0" smtClean="0"/>
              <a:t>KDD’14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353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The Count1G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For example:</a:t>
            </a:r>
          </a:p>
          <a:p>
            <a:endParaRPr lang="zh-TW" altLang="en-US" dirty="0"/>
          </a:p>
        </p:txBody>
      </p:sp>
      <p:grpSp>
        <p:nvGrpSpPr>
          <p:cNvPr id="5" name="群組 4"/>
          <p:cNvGrpSpPr/>
          <p:nvPr/>
        </p:nvGrpSpPr>
        <p:grpSpPr>
          <a:xfrm>
            <a:off x="333276" y="2144477"/>
            <a:ext cx="6267958" cy="330324"/>
            <a:chOff x="323528" y="2489412"/>
            <a:chExt cx="6267958" cy="330324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2489412"/>
              <a:ext cx="4514428" cy="330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7091" y="2489412"/>
              <a:ext cx="1764395" cy="320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2843808" y="1628800"/>
            <a:ext cx="5598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dirty="0"/>
              <a:t>令 </a:t>
            </a:r>
            <a:r>
              <a:rPr lang="en-US" altLang="zh-TW" dirty="0"/>
              <a:t>k = 3 (k</a:t>
            </a:r>
            <a:r>
              <a:rPr lang="zh-TW" altLang="zh-TW" dirty="0"/>
              <a:t>值表一個</a:t>
            </a:r>
            <a:r>
              <a:rPr lang="en-US" altLang="zh-TW" dirty="0"/>
              <a:t>group</a:t>
            </a:r>
            <a:r>
              <a:rPr lang="zh-TW" altLang="zh-TW" dirty="0"/>
              <a:t>訂為多少人</a:t>
            </a:r>
            <a:r>
              <a:rPr lang="en-US" altLang="zh-TW" dirty="0"/>
              <a:t>,</a:t>
            </a:r>
            <a:r>
              <a:rPr lang="zh-TW" altLang="zh-TW" dirty="0"/>
              <a:t>即</a:t>
            </a:r>
            <a:r>
              <a:rPr lang="en-US" altLang="zh-TW" dirty="0"/>
              <a:t>Group size)</a:t>
            </a:r>
            <a:endParaRPr lang="zh-TW" altLang="zh-TW" dirty="0"/>
          </a:p>
        </p:txBody>
      </p:sp>
      <p:cxnSp>
        <p:nvCxnSpPr>
          <p:cNvPr id="8" name="直線接點 7"/>
          <p:cNvCxnSpPr/>
          <p:nvPr/>
        </p:nvCxnSpPr>
        <p:spPr>
          <a:xfrm>
            <a:off x="1403648" y="1998132"/>
            <a:ext cx="0" cy="11428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74801"/>
            <a:ext cx="1373018" cy="325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575" y="3019246"/>
            <a:ext cx="1512168" cy="267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89" y="4252527"/>
            <a:ext cx="3189352" cy="339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向下箭號 9"/>
          <p:cNvSpPr/>
          <p:nvPr/>
        </p:nvSpPr>
        <p:spPr>
          <a:xfrm>
            <a:off x="3463623" y="3506144"/>
            <a:ext cx="648072" cy="579869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6" name="群組 15"/>
          <p:cNvGrpSpPr/>
          <p:nvPr/>
        </p:nvGrpSpPr>
        <p:grpSpPr>
          <a:xfrm>
            <a:off x="988948" y="4725144"/>
            <a:ext cx="6381270" cy="437065"/>
            <a:chOff x="961120" y="4077072"/>
            <a:chExt cx="6381270" cy="437065"/>
          </a:xfrm>
        </p:grpSpPr>
        <p:pic>
          <p:nvPicPr>
            <p:cNvPr id="7175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120" y="4149080"/>
              <a:ext cx="1018592" cy="343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6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8752" y="4147438"/>
              <a:ext cx="393426" cy="320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3807" y="4077072"/>
              <a:ext cx="4498583" cy="437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矩形 11"/>
          <p:cNvSpPr/>
          <p:nvPr/>
        </p:nvSpPr>
        <p:spPr>
          <a:xfrm>
            <a:off x="7370218" y="4597563"/>
            <a:ext cx="419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/>
              <a:t>?</a:t>
            </a:r>
            <a:endParaRPr lang="zh-TW" altLang="zh-TW" sz="2800" dirty="0"/>
          </a:p>
        </p:txBody>
      </p:sp>
      <p:sp>
        <p:nvSpPr>
          <p:cNvPr id="14" name="左中括弧 13"/>
          <p:cNvSpPr/>
          <p:nvPr/>
        </p:nvSpPr>
        <p:spPr>
          <a:xfrm rot="5400000">
            <a:off x="2374568" y="1647869"/>
            <a:ext cx="306743" cy="1007271"/>
          </a:xfrm>
          <a:prstGeom prst="leftBracket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左中括弧 22"/>
          <p:cNvSpPr/>
          <p:nvPr/>
        </p:nvSpPr>
        <p:spPr>
          <a:xfrm rot="5400000">
            <a:off x="3522576" y="1640841"/>
            <a:ext cx="306743" cy="1007271"/>
          </a:xfrm>
          <a:prstGeom prst="leftBracket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左中括弧 23"/>
          <p:cNvSpPr/>
          <p:nvPr/>
        </p:nvSpPr>
        <p:spPr>
          <a:xfrm rot="5400000">
            <a:off x="4939726" y="1606357"/>
            <a:ext cx="306743" cy="1007271"/>
          </a:xfrm>
          <a:prstGeom prst="leftBracket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1894781" y="2518704"/>
            <a:ext cx="1039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Check 1</a:t>
            </a:r>
            <a:endParaRPr lang="zh-TW" altLang="zh-TW" dirty="0"/>
          </a:p>
        </p:txBody>
      </p:sp>
      <p:sp>
        <p:nvSpPr>
          <p:cNvPr id="17" name="矩形 16"/>
          <p:cNvSpPr/>
          <p:nvPr/>
        </p:nvSpPr>
        <p:spPr>
          <a:xfrm>
            <a:off x="3172312" y="2519775"/>
            <a:ext cx="1039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Check </a:t>
            </a:r>
            <a:r>
              <a:rPr lang="en-US" altLang="zh-TW" dirty="0" smtClean="0"/>
              <a:t>2</a:t>
            </a:r>
            <a:endParaRPr lang="zh-TW" altLang="zh-TW" dirty="0"/>
          </a:p>
        </p:txBody>
      </p:sp>
      <p:sp>
        <p:nvSpPr>
          <p:cNvPr id="18" name="矩形 17"/>
          <p:cNvSpPr/>
          <p:nvPr/>
        </p:nvSpPr>
        <p:spPr>
          <a:xfrm>
            <a:off x="4603925" y="2518704"/>
            <a:ext cx="1039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Check </a:t>
            </a:r>
            <a:r>
              <a:rPr lang="en-US" altLang="zh-TW" dirty="0" smtClean="0"/>
              <a:t>3</a:t>
            </a:r>
            <a:endParaRPr lang="zh-TW" altLang="zh-TW" dirty="0"/>
          </a:p>
        </p:txBody>
      </p:sp>
      <p:sp>
        <p:nvSpPr>
          <p:cNvPr id="20" name="矩形 19"/>
          <p:cNvSpPr/>
          <p:nvPr/>
        </p:nvSpPr>
        <p:spPr>
          <a:xfrm>
            <a:off x="890353" y="5163280"/>
            <a:ext cx="11171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0.8+0.6</a:t>
            </a:r>
            <a:endParaRPr lang="zh-TW" altLang="zh-TW" dirty="0"/>
          </a:p>
        </p:txBody>
      </p:sp>
      <p:sp>
        <p:nvSpPr>
          <p:cNvPr id="21" name="矩形 20"/>
          <p:cNvSpPr/>
          <p:nvPr/>
        </p:nvSpPr>
        <p:spPr>
          <a:xfrm>
            <a:off x="3025041" y="5156285"/>
            <a:ext cx="22670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3 </a:t>
            </a:r>
            <a:r>
              <a:rPr lang="en-US" altLang="zh-TW" dirty="0" smtClean="0"/>
              <a:t>               0.8</a:t>
            </a:r>
            <a:endParaRPr lang="zh-TW" altLang="zh-TW" dirty="0"/>
          </a:p>
        </p:txBody>
      </p:sp>
      <p:sp>
        <p:nvSpPr>
          <p:cNvPr id="22" name="矩形 21"/>
          <p:cNvSpPr/>
          <p:nvPr/>
        </p:nvSpPr>
        <p:spPr>
          <a:xfrm>
            <a:off x="6348600" y="5178328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0.9</a:t>
            </a:r>
            <a:endParaRPr lang="zh-TW" altLang="zh-TW" dirty="0"/>
          </a:p>
        </p:txBody>
      </p:sp>
      <p:sp>
        <p:nvSpPr>
          <p:cNvPr id="26" name="矩形 25"/>
          <p:cNvSpPr/>
          <p:nvPr/>
        </p:nvSpPr>
        <p:spPr>
          <a:xfrm>
            <a:off x="6979399" y="5178328"/>
            <a:ext cx="1200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Check1 X</a:t>
            </a:r>
            <a:endParaRPr lang="zh-TW" altLang="zh-TW" dirty="0"/>
          </a:p>
        </p:txBody>
      </p:sp>
      <p:sp>
        <p:nvSpPr>
          <p:cNvPr id="27" name="矩形 26"/>
          <p:cNvSpPr/>
          <p:nvPr/>
        </p:nvSpPr>
        <p:spPr>
          <a:xfrm>
            <a:off x="912304" y="5733256"/>
            <a:ext cx="965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0.6+0.5</a:t>
            </a:r>
            <a:endParaRPr lang="zh-TW" altLang="zh-TW" dirty="0"/>
          </a:p>
        </p:txBody>
      </p:sp>
      <p:sp>
        <p:nvSpPr>
          <p:cNvPr id="28" name="矩形 27"/>
          <p:cNvSpPr/>
          <p:nvPr/>
        </p:nvSpPr>
        <p:spPr>
          <a:xfrm>
            <a:off x="3025041" y="5733256"/>
            <a:ext cx="2571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3                0.6</a:t>
            </a:r>
            <a:endParaRPr lang="zh-TW" altLang="zh-TW" dirty="0"/>
          </a:p>
        </p:txBody>
      </p:sp>
      <p:sp>
        <p:nvSpPr>
          <p:cNvPr id="37" name="矩形 36"/>
          <p:cNvSpPr/>
          <p:nvPr/>
        </p:nvSpPr>
        <p:spPr>
          <a:xfrm>
            <a:off x="6348599" y="5733256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0.9</a:t>
            </a:r>
            <a:endParaRPr lang="zh-TW" altLang="zh-TW" dirty="0"/>
          </a:p>
        </p:txBody>
      </p:sp>
      <p:sp>
        <p:nvSpPr>
          <p:cNvPr id="38" name="矩形 37"/>
          <p:cNvSpPr/>
          <p:nvPr/>
        </p:nvSpPr>
        <p:spPr>
          <a:xfrm>
            <a:off x="6979399" y="5750440"/>
            <a:ext cx="1218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Check2 </a:t>
            </a:r>
            <a:r>
              <a:rPr lang="en-US" altLang="zh-TW" dirty="0"/>
              <a:t>O</a:t>
            </a:r>
            <a:endParaRPr lang="zh-TW" altLang="zh-TW" dirty="0"/>
          </a:p>
        </p:txBody>
      </p:sp>
      <p:sp>
        <p:nvSpPr>
          <p:cNvPr id="29" name="矩形 28"/>
          <p:cNvSpPr/>
          <p:nvPr/>
        </p:nvSpPr>
        <p:spPr>
          <a:xfrm>
            <a:off x="2951558" y="6237312"/>
            <a:ext cx="21387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 smtClean="0"/>
              <a:t>Return </a:t>
            </a:r>
            <a:r>
              <a:rPr lang="en-US" altLang="zh-TW" sz="2000" b="1" dirty="0"/>
              <a:t>{1, 3, 4}</a:t>
            </a:r>
            <a:endParaRPr lang="zh-TW" altLang="zh-TW" sz="2000" b="1" dirty="0"/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122" y="6276967"/>
            <a:ext cx="991561" cy="32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957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The CountℓG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It’s NP-complete</a:t>
            </a:r>
            <a:r>
              <a:rPr lang="zh-TW" altLang="en-US" dirty="0" smtClean="0"/>
              <a:t> </a:t>
            </a:r>
            <a:r>
              <a:rPr lang="en-US" altLang="zh-TW" dirty="0" smtClean="0"/>
              <a:t>problem.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Use </a:t>
            </a:r>
            <a:r>
              <a:rPr lang="en-US" altLang="zh-TW" dirty="0" err="1" smtClean="0"/>
              <a:t>IterL&amp;F</a:t>
            </a:r>
            <a:r>
              <a:rPr lang="en-US" altLang="zh-TW" dirty="0" smtClean="0"/>
              <a:t> </a:t>
            </a:r>
            <a:r>
              <a:rPr lang="en-US" altLang="zh-TW" dirty="0"/>
              <a:t>method </a:t>
            </a:r>
            <a:r>
              <a:rPr lang="en-US" altLang="zh-TW" dirty="0" smtClean="0"/>
              <a:t>to solve.</a:t>
            </a:r>
          </a:p>
          <a:p>
            <a:endParaRPr lang="en-US" altLang="zh-TW" dirty="0"/>
          </a:p>
          <a:p>
            <a:r>
              <a:rPr lang="en-US" altLang="zh-TW" dirty="0" err="1" smtClean="0"/>
              <a:t>IterL&amp;F</a:t>
            </a:r>
            <a:r>
              <a:rPr lang="en-US" altLang="zh-TW" dirty="0" smtClean="0"/>
              <a:t> is an iteration of L&amp;F algorithm, 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including </a:t>
            </a:r>
            <a:r>
              <a:rPr lang="en-US" altLang="zh-TW" b="1" dirty="0" err="1" smtClean="0"/>
              <a:t>max-IterL&amp;F</a:t>
            </a:r>
            <a:r>
              <a:rPr lang="en-US" altLang="zh-TW" dirty="0" smtClean="0"/>
              <a:t>, </a:t>
            </a:r>
            <a:r>
              <a:rPr lang="en-US" altLang="zh-TW" b="1" dirty="0" err="1" smtClean="0"/>
              <a:t>min-IterL&amp;F</a:t>
            </a:r>
            <a:r>
              <a:rPr lang="en-US" altLang="zh-TW" dirty="0" smtClean="0"/>
              <a:t>, </a:t>
            </a:r>
            <a:r>
              <a:rPr lang="en-US" altLang="zh-TW" b="1" dirty="0" err="1" smtClean="0"/>
              <a:t>any-IterL&amp;F</a:t>
            </a:r>
            <a:endParaRPr lang="en-US" altLang="zh-TW" b="1" dirty="0"/>
          </a:p>
        </p:txBody>
      </p:sp>
      <p:sp>
        <p:nvSpPr>
          <p:cNvPr id="4" name="向上箭號 3"/>
          <p:cNvSpPr/>
          <p:nvPr/>
        </p:nvSpPr>
        <p:spPr>
          <a:xfrm>
            <a:off x="3150716" y="4797152"/>
            <a:ext cx="432048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319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The Value1G problem</a:t>
            </a:r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53793"/>
            <a:ext cx="2175694" cy="1499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線單箭頭接點 4"/>
          <p:cNvCxnSpPr>
            <a:endCxn id="6" idx="1"/>
          </p:cNvCxnSpPr>
          <p:nvPr/>
        </p:nvCxnSpPr>
        <p:spPr>
          <a:xfrm>
            <a:off x="2427214" y="3117889"/>
            <a:ext cx="164073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67944" y="2636501"/>
            <a:ext cx="2576289" cy="962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2402315" y="2622112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dirty="0"/>
              <a:t>檢查是否滿足</a:t>
            </a:r>
          </a:p>
        </p:txBody>
      </p:sp>
      <p:cxnSp>
        <p:nvCxnSpPr>
          <p:cNvPr id="8" name="直線單箭頭接點 7"/>
          <p:cNvCxnSpPr>
            <a:stCxn id="6" idx="2"/>
          </p:cNvCxnSpPr>
          <p:nvPr/>
        </p:nvCxnSpPr>
        <p:spPr>
          <a:xfrm>
            <a:off x="5356089" y="3599276"/>
            <a:ext cx="0" cy="5873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391535" y="363267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dirty="0" smtClean="0"/>
              <a:t>滿足</a:t>
            </a:r>
            <a:endParaRPr lang="zh-TW" altLang="zh-TW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406" y="2898039"/>
            <a:ext cx="1791366" cy="439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群組 9"/>
          <p:cNvGrpSpPr/>
          <p:nvPr/>
        </p:nvGrpSpPr>
        <p:grpSpPr>
          <a:xfrm>
            <a:off x="4162052" y="5628918"/>
            <a:ext cx="2755277" cy="392370"/>
            <a:chOff x="3888956" y="5030221"/>
            <a:chExt cx="2755277" cy="392370"/>
          </a:xfrm>
        </p:grpSpPr>
        <p:sp>
          <p:nvSpPr>
            <p:cNvPr id="12" name="矩形 11"/>
            <p:cNvSpPr/>
            <p:nvPr/>
          </p:nvSpPr>
          <p:spPr>
            <a:xfrm>
              <a:off x="3888956" y="5030221"/>
              <a:ext cx="94128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/>
                <a:t>Return</a:t>
              </a:r>
              <a:endParaRPr lang="zh-TW" altLang="en-US" dirty="0"/>
            </a:p>
          </p:txBody>
        </p:sp>
        <p:pic>
          <p:nvPicPr>
            <p:cNvPr id="819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0239" y="5083199"/>
              <a:ext cx="1813994" cy="339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矩形 12"/>
          <p:cNvSpPr/>
          <p:nvPr/>
        </p:nvSpPr>
        <p:spPr>
          <a:xfrm>
            <a:off x="4644008" y="4202469"/>
            <a:ext cx="17913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Get a lot of T</a:t>
            </a:r>
            <a:endParaRPr lang="zh-TW" altLang="zh-TW" dirty="0"/>
          </a:p>
        </p:txBody>
      </p:sp>
      <p:cxnSp>
        <p:nvCxnSpPr>
          <p:cNvPr id="18" name="直線單箭頭接點 17"/>
          <p:cNvCxnSpPr/>
          <p:nvPr/>
        </p:nvCxnSpPr>
        <p:spPr>
          <a:xfrm flipH="1">
            <a:off x="5356088" y="4571801"/>
            <a:ext cx="1" cy="10571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2177894" y="1700808"/>
            <a:ext cx="2398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Endpoints </a:t>
            </a:r>
            <a:r>
              <a:rPr lang="en-US" altLang="zh-TW" dirty="0"/>
              <a:t>algorithm</a:t>
            </a:r>
            <a:endParaRPr lang="zh-TW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614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The Value1G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For example: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843808" y="1628800"/>
            <a:ext cx="5598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dirty="0"/>
              <a:t>令 </a:t>
            </a:r>
            <a:r>
              <a:rPr lang="en-US" altLang="zh-TW" dirty="0"/>
              <a:t>k = 3 (k</a:t>
            </a:r>
            <a:r>
              <a:rPr lang="zh-TW" altLang="zh-TW" dirty="0"/>
              <a:t>值表一個</a:t>
            </a:r>
            <a:r>
              <a:rPr lang="en-US" altLang="zh-TW" dirty="0"/>
              <a:t>group</a:t>
            </a:r>
            <a:r>
              <a:rPr lang="zh-TW" altLang="zh-TW" dirty="0"/>
              <a:t>訂為多少人</a:t>
            </a:r>
            <a:r>
              <a:rPr lang="en-US" altLang="zh-TW" dirty="0"/>
              <a:t>,</a:t>
            </a:r>
            <a:r>
              <a:rPr lang="zh-TW" altLang="zh-TW" dirty="0"/>
              <a:t>即</a:t>
            </a:r>
            <a:r>
              <a:rPr lang="en-US" altLang="zh-TW" dirty="0"/>
              <a:t>Group size)</a:t>
            </a:r>
            <a:endParaRPr lang="zh-TW" altLang="zh-TW" dirty="0"/>
          </a:p>
        </p:txBody>
      </p:sp>
      <p:grpSp>
        <p:nvGrpSpPr>
          <p:cNvPr id="5" name="群組 4"/>
          <p:cNvGrpSpPr/>
          <p:nvPr/>
        </p:nvGrpSpPr>
        <p:grpSpPr>
          <a:xfrm>
            <a:off x="333276" y="2144477"/>
            <a:ext cx="6267958" cy="330324"/>
            <a:chOff x="323528" y="2489412"/>
            <a:chExt cx="6267958" cy="33032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2489412"/>
              <a:ext cx="4514428" cy="330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7091" y="2489412"/>
              <a:ext cx="1764395" cy="320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8" name="直線接點 7"/>
          <p:cNvCxnSpPr/>
          <p:nvPr/>
        </p:nvCxnSpPr>
        <p:spPr>
          <a:xfrm>
            <a:off x="1403648" y="1998132"/>
            <a:ext cx="0" cy="11428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74801"/>
            <a:ext cx="1373018" cy="325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532722"/>
            <a:ext cx="1512168" cy="267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/>
          <p:nvPr/>
        </p:nvSpPr>
        <p:spPr>
          <a:xfrm>
            <a:off x="7020272" y="2120210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err="1" smtClean="0"/>
              <a:t>i</a:t>
            </a:r>
            <a:r>
              <a:rPr lang="en-US" altLang="zh-TW" dirty="0" smtClean="0"/>
              <a:t> = 1</a:t>
            </a:r>
            <a:endParaRPr lang="zh-TW" altLang="zh-TW" dirty="0"/>
          </a:p>
        </p:txBody>
      </p:sp>
      <p:sp>
        <p:nvSpPr>
          <p:cNvPr id="13" name="橢圓 12"/>
          <p:cNvSpPr/>
          <p:nvPr/>
        </p:nvSpPr>
        <p:spPr>
          <a:xfrm>
            <a:off x="107504" y="1998132"/>
            <a:ext cx="1440160" cy="53459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3599892" y="2042344"/>
            <a:ext cx="3204355" cy="53459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098606"/>
            <a:ext cx="388664" cy="4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矩形 14"/>
          <p:cNvSpPr/>
          <p:nvPr/>
        </p:nvSpPr>
        <p:spPr>
          <a:xfrm>
            <a:off x="2221950" y="3128252"/>
            <a:ext cx="2755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= (0.9+0.5+0) / 3 = 0.466</a:t>
            </a:r>
            <a:endParaRPr lang="zh-TW" alt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534" y="3290973"/>
            <a:ext cx="142045" cy="20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024" y="3177884"/>
            <a:ext cx="360089" cy="27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992" y="3150136"/>
            <a:ext cx="1075767" cy="325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矩形 20"/>
          <p:cNvSpPr/>
          <p:nvPr/>
        </p:nvSpPr>
        <p:spPr>
          <a:xfrm>
            <a:off x="7020272" y="3150136"/>
            <a:ext cx="1200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Check1 X</a:t>
            </a:r>
            <a:endParaRPr lang="zh-TW" altLang="zh-TW" dirty="0"/>
          </a:p>
        </p:txBody>
      </p:sp>
      <p:grpSp>
        <p:nvGrpSpPr>
          <p:cNvPr id="22" name="群組 21"/>
          <p:cNvGrpSpPr/>
          <p:nvPr/>
        </p:nvGrpSpPr>
        <p:grpSpPr>
          <a:xfrm>
            <a:off x="450801" y="3933056"/>
            <a:ext cx="6267958" cy="330324"/>
            <a:chOff x="323528" y="2489412"/>
            <a:chExt cx="6267958" cy="330324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2489412"/>
              <a:ext cx="4514428" cy="330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7091" y="2489412"/>
              <a:ext cx="1764395" cy="320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8" name="直線接點 27"/>
          <p:cNvCxnSpPr/>
          <p:nvPr/>
        </p:nvCxnSpPr>
        <p:spPr>
          <a:xfrm>
            <a:off x="2714402" y="3861048"/>
            <a:ext cx="0" cy="11428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70578"/>
            <a:ext cx="1373018" cy="325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292" y="4528499"/>
            <a:ext cx="1512168" cy="267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矩形 30"/>
          <p:cNvSpPr/>
          <p:nvPr/>
        </p:nvSpPr>
        <p:spPr>
          <a:xfrm>
            <a:off x="7283164" y="4285912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err="1" smtClean="0"/>
              <a:t>i</a:t>
            </a:r>
            <a:r>
              <a:rPr lang="en-US" altLang="zh-TW" dirty="0" smtClean="0"/>
              <a:t> = 2</a:t>
            </a:r>
            <a:endParaRPr lang="zh-TW" altLang="zh-TW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224" y="5301208"/>
            <a:ext cx="388664" cy="4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963" y="5493390"/>
            <a:ext cx="171158" cy="21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矩形 33"/>
          <p:cNvSpPr/>
          <p:nvPr/>
        </p:nvSpPr>
        <p:spPr>
          <a:xfrm>
            <a:off x="2357210" y="5265017"/>
            <a:ext cx="2755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= (0.9+0.8+0) / 3 = 0.566</a:t>
            </a:r>
            <a:endParaRPr lang="zh-TW" altLang="en-US" dirty="0"/>
          </a:p>
        </p:txBody>
      </p:sp>
      <p:sp>
        <p:nvSpPr>
          <p:cNvPr id="35" name="橢圓 34"/>
          <p:cNvSpPr/>
          <p:nvPr/>
        </p:nvSpPr>
        <p:spPr>
          <a:xfrm>
            <a:off x="293885" y="3826160"/>
            <a:ext cx="2414129" cy="53459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橢圓 35"/>
          <p:cNvSpPr/>
          <p:nvPr/>
        </p:nvSpPr>
        <p:spPr>
          <a:xfrm>
            <a:off x="5460795" y="3826160"/>
            <a:ext cx="1343452" cy="53459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593" y="5258066"/>
            <a:ext cx="341039" cy="341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864" y="5296427"/>
            <a:ext cx="1145383" cy="30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矩形 38"/>
          <p:cNvSpPr/>
          <p:nvPr/>
        </p:nvSpPr>
        <p:spPr>
          <a:xfrm>
            <a:off x="7172672" y="5229773"/>
            <a:ext cx="1218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Check2 </a:t>
            </a:r>
            <a:r>
              <a:rPr lang="en-US" altLang="zh-TW" dirty="0"/>
              <a:t>O</a:t>
            </a:r>
            <a:endParaRPr lang="zh-TW" altLang="zh-TW" dirty="0"/>
          </a:p>
        </p:txBody>
      </p:sp>
      <p:grpSp>
        <p:nvGrpSpPr>
          <p:cNvPr id="18" name="群組 17"/>
          <p:cNvGrpSpPr/>
          <p:nvPr/>
        </p:nvGrpSpPr>
        <p:grpSpPr>
          <a:xfrm>
            <a:off x="2694980" y="6211163"/>
            <a:ext cx="3993806" cy="425827"/>
            <a:chOff x="2811009" y="5998250"/>
            <a:chExt cx="3993806" cy="425827"/>
          </a:xfrm>
        </p:grpSpPr>
        <p:sp>
          <p:nvSpPr>
            <p:cNvPr id="40" name="矩形 39"/>
            <p:cNvSpPr/>
            <p:nvPr/>
          </p:nvSpPr>
          <p:spPr>
            <a:xfrm>
              <a:off x="2811009" y="5998250"/>
              <a:ext cx="94128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/>
                <a:t>Return</a:t>
              </a:r>
              <a:endParaRPr lang="zh-TW" altLang="en-US" dirty="0"/>
            </a:p>
          </p:txBody>
        </p:sp>
        <p:pic>
          <p:nvPicPr>
            <p:cNvPr id="9225" name="Picture 9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0737" y="6051760"/>
              <a:ext cx="677639" cy="262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7218" y="6182916"/>
              <a:ext cx="131313" cy="162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矩形 16"/>
            <p:cNvSpPr/>
            <p:nvPr/>
          </p:nvSpPr>
          <p:spPr>
            <a:xfrm>
              <a:off x="4609983" y="6054745"/>
              <a:ext cx="21948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smtClean="0"/>
                <a:t>= 0.566 </a:t>
              </a:r>
              <a:r>
                <a:rPr lang="en-US" altLang="zh-TW" dirty="0"/>
                <a:t>– 0 = 0.566</a:t>
              </a:r>
              <a:endParaRPr lang="zh-TW" altLang="zh-TW" dirty="0"/>
            </a:p>
          </p:txBody>
        </p:sp>
      </p:grpSp>
      <p:sp>
        <p:nvSpPr>
          <p:cNvPr id="19" name="矩形 18"/>
          <p:cNvSpPr/>
          <p:nvPr/>
        </p:nvSpPr>
        <p:spPr>
          <a:xfrm>
            <a:off x="2793564" y="5675174"/>
            <a:ext cx="744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Have</a:t>
            </a:r>
            <a:endParaRPr lang="zh-TW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3579899" y="5675174"/>
            <a:ext cx="734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T2 = </a:t>
            </a:r>
            <a:endParaRPr lang="zh-TW" altLang="en-US" dirty="0"/>
          </a:p>
        </p:txBody>
      </p:sp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213" y="5736014"/>
            <a:ext cx="2456063" cy="30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183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The ValueℓG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It is still unresolved.</a:t>
            </a:r>
          </a:p>
          <a:p>
            <a:endParaRPr lang="en-US" altLang="zh-TW" dirty="0"/>
          </a:p>
          <a:p>
            <a:r>
              <a:rPr lang="en-US" altLang="zh-TW" dirty="0" smtClean="0"/>
              <a:t>Use </a:t>
            </a:r>
            <a:r>
              <a:rPr lang="en-US" altLang="zh-TW" dirty="0" err="1" smtClean="0"/>
              <a:t>InterEndpoints</a:t>
            </a:r>
            <a:r>
              <a:rPr lang="en-US" altLang="zh-TW" dirty="0" smtClean="0"/>
              <a:t> to solve: is </a:t>
            </a:r>
            <a:r>
              <a:rPr lang="en-US" altLang="zh-TW" dirty="0"/>
              <a:t>an iteration of </a:t>
            </a:r>
            <a:r>
              <a:rPr lang="en-US" altLang="zh-TW" dirty="0" smtClean="0"/>
              <a:t>Endpoints algorithm</a:t>
            </a:r>
          </a:p>
          <a:p>
            <a:endParaRPr lang="en-US" altLang="zh-TW" dirty="0"/>
          </a:p>
          <a:p>
            <a:r>
              <a:rPr lang="en-US" altLang="zh-TW" dirty="0" smtClean="0"/>
              <a:t>Use </a:t>
            </a:r>
            <a:r>
              <a:rPr lang="en-US" altLang="zh-TW" dirty="0" err="1" smtClean="0"/>
              <a:t>RoundRobin</a:t>
            </a:r>
            <a:r>
              <a:rPr lang="en-US" altLang="zh-TW" dirty="0" smtClean="0"/>
              <a:t> to solve: creates k students at positions: 1, n/k+1, 2*(n/k)+1</a:t>
            </a:r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39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1. Introduction</a:t>
            </a:r>
          </a:p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/>
              <a:t>2</a:t>
            </a:r>
            <a:r>
              <a:rPr lang="en-US" altLang="zh-TW" dirty="0" smtClean="0"/>
              <a:t>. Framework</a:t>
            </a:r>
          </a:p>
          <a:p>
            <a:endParaRPr lang="en-US" altLang="zh-TW" dirty="0"/>
          </a:p>
          <a:p>
            <a:r>
              <a:rPr lang="en-US" altLang="zh-TW" dirty="0"/>
              <a:t>3</a:t>
            </a:r>
            <a:r>
              <a:rPr lang="en-US" altLang="zh-TW" dirty="0" smtClean="0"/>
              <a:t>. </a:t>
            </a:r>
            <a:r>
              <a:rPr lang="en-US" altLang="zh-TW" b="1" dirty="0" smtClean="0">
                <a:solidFill>
                  <a:srgbClr val="FF0000"/>
                </a:solidFill>
              </a:rPr>
              <a:t>Experiment</a:t>
            </a:r>
          </a:p>
          <a:p>
            <a:endParaRPr lang="en-US" altLang="zh-TW" dirty="0"/>
          </a:p>
          <a:p>
            <a:r>
              <a:rPr lang="en-US" altLang="zh-TW" dirty="0"/>
              <a:t>4</a:t>
            </a:r>
            <a:r>
              <a:rPr lang="en-US" altLang="zh-TW" dirty="0" smtClean="0"/>
              <a:t>. Conclusion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68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Datasets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n =1024 students</a:t>
            </a:r>
          </a:p>
          <a:p>
            <a:endParaRPr lang="en-US" altLang="zh-TW" dirty="0"/>
          </a:p>
          <a:p>
            <a:r>
              <a:rPr lang="en-US" altLang="zh-TW" dirty="0" smtClean="0"/>
              <a:t>Use randomly sampled from</a:t>
            </a:r>
          </a:p>
          <a:p>
            <a:endParaRPr lang="en-US" altLang="zh-TW" dirty="0"/>
          </a:p>
          <a:p>
            <a:r>
              <a:rPr lang="en-US" altLang="zh-TW" dirty="0" smtClean="0"/>
              <a:t>(a)normal distribution</a:t>
            </a:r>
          </a:p>
          <a:p>
            <a:endParaRPr lang="en-US" altLang="zh-TW" dirty="0"/>
          </a:p>
          <a:p>
            <a:r>
              <a:rPr lang="en-US" altLang="zh-TW" dirty="0" smtClean="0"/>
              <a:t>(b)uniform distribution</a:t>
            </a:r>
          </a:p>
          <a:p>
            <a:endParaRPr lang="en-US" altLang="zh-TW" dirty="0"/>
          </a:p>
          <a:p>
            <a:r>
              <a:rPr lang="en-US" altLang="zh-TW" dirty="0" smtClean="0"/>
              <a:t>(c)</a:t>
            </a:r>
            <a:r>
              <a:rPr lang="en-US" altLang="zh-TW" dirty="0" err="1" smtClean="0"/>
              <a:t>pareto</a:t>
            </a:r>
            <a:r>
              <a:rPr lang="en-US" altLang="zh-TW" dirty="0" smtClean="0"/>
              <a:t> </a:t>
            </a:r>
            <a:r>
              <a:rPr lang="en-US" altLang="zh-TW" dirty="0"/>
              <a:t>distribution</a:t>
            </a:r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313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 for CountℓG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49524"/>
            <a:ext cx="8964488" cy="4183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111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 </a:t>
            </a:r>
            <a:r>
              <a:rPr lang="en-US" altLang="zh-TW" dirty="0"/>
              <a:t>for CountℓG</a:t>
            </a:r>
            <a:endParaRPr lang="zh-TW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1448780"/>
            <a:ext cx="8928992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4" y="4221088"/>
            <a:ext cx="9116566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437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Check for 3type </a:t>
            </a:r>
            <a:r>
              <a:rPr lang="en-US" altLang="zh-TW" dirty="0" err="1" smtClean="0"/>
              <a:t>IterL&amp;F</a:t>
            </a:r>
            <a:endParaRPr lang="zh-TW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0238"/>
            <a:ext cx="889248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845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en-US" altLang="zh-TW" b="1" dirty="0" smtClean="0">
                <a:solidFill>
                  <a:srgbClr val="FF0000"/>
                </a:solidFill>
              </a:rPr>
              <a:t>Introduction</a:t>
            </a:r>
          </a:p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/>
              <a:t>2</a:t>
            </a:r>
            <a:r>
              <a:rPr lang="en-US" altLang="zh-TW" dirty="0" smtClean="0"/>
              <a:t>. Framework</a:t>
            </a:r>
          </a:p>
          <a:p>
            <a:endParaRPr lang="en-US" altLang="zh-TW" dirty="0"/>
          </a:p>
          <a:p>
            <a:r>
              <a:rPr lang="en-US" altLang="zh-TW" dirty="0"/>
              <a:t>3</a:t>
            </a:r>
            <a:r>
              <a:rPr lang="en-US" altLang="zh-TW" dirty="0" smtClean="0"/>
              <a:t>. Experiment</a:t>
            </a:r>
          </a:p>
          <a:p>
            <a:endParaRPr lang="en-US" altLang="zh-TW" dirty="0"/>
          </a:p>
          <a:p>
            <a:r>
              <a:rPr lang="en-US" altLang="zh-TW" dirty="0"/>
              <a:t>4</a:t>
            </a:r>
            <a:r>
              <a:rPr lang="en-US" altLang="zh-TW" dirty="0" smtClean="0"/>
              <a:t>. Conclusion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050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 </a:t>
            </a:r>
            <a:r>
              <a:rPr lang="en-US" altLang="zh-TW" dirty="0" smtClean="0"/>
              <a:t>for </a:t>
            </a:r>
            <a:r>
              <a:rPr lang="en-US" altLang="zh-TW" dirty="0"/>
              <a:t>ValueℓG</a:t>
            </a:r>
            <a:endParaRPr lang="zh-TW" alt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8288"/>
            <a:ext cx="9036496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48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 for ValueℓG</a:t>
            </a:r>
            <a:endParaRPr lang="zh-TW" alt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8964488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25144"/>
            <a:ext cx="885698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68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1. Introduction</a:t>
            </a:r>
          </a:p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/>
              <a:t>2</a:t>
            </a:r>
            <a:r>
              <a:rPr lang="en-US" altLang="zh-TW" dirty="0" smtClean="0"/>
              <a:t>. Framework</a:t>
            </a:r>
          </a:p>
          <a:p>
            <a:endParaRPr lang="en-US" altLang="zh-TW" dirty="0"/>
          </a:p>
          <a:p>
            <a:r>
              <a:rPr lang="en-US" altLang="zh-TW" dirty="0"/>
              <a:t>3</a:t>
            </a:r>
            <a:r>
              <a:rPr lang="en-US" altLang="zh-TW" dirty="0" smtClean="0"/>
              <a:t>. Experiment</a:t>
            </a:r>
          </a:p>
          <a:p>
            <a:endParaRPr lang="en-US" altLang="zh-TW" dirty="0"/>
          </a:p>
          <a:p>
            <a:r>
              <a:rPr lang="en-US" altLang="zh-TW" dirty="0"/>
              <a:t>4</a:t>
            </a:r>
            <a:r>
              <a:rPr lang="en-US" altLang="zh-TW" dirty="0" smtClean="0"/>
              <a:t>. </a:t>
            </a:r>
            <a:r>
              <a:rPr lang="en-US" altLang="zh-TW" b="1" dirty="0" smtClean="0">
                <a:solidFill>
                  <a:srgbClr val="FF0000"/>
                </a:solidFill>
              </a:rPr>
              <a:t>Conclusion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348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We proposed a formal framework for studying the </a:t>
            </a:r>
            <a:r>
              <a:rPr lang="en-US" altLang="zh-TW" dirty="0" smtClean="0"/>
              <a:t>socially important </a:t>
            </a:r>
            <a:r>
              <a:rPr lang="en-US" altLang="zh-TW" dirty="0"/>
              <a:t>problem of grouping students in a large class </a:t>
            </a:r>
            <a:r>
              <a:rPr lang="en-US" altLang="zh-TW" dirty="0" smtClean="0"/>
              <a:t>into sections </a:t>
            </a:r>
            <a:r>
              <a:rPr lang="en-US" altLang="zh-TW" dirty="0"/>
              <a:t>so that the gain aggregated over all the </a:t>
            </a:r>
            <a:r>
              <a:rPr lang="en-US" altLang="zh-TW" dirty="0" smtClean="0"/>
              <a:t>students is </a:t>
            </a:r>
            <a:r>
              <a:rPr lang="en-US" altLang="zh-TW" dirty="0"/>
              <a:t>maximized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r>
              <a:rPr lang="en-US" altLang="zh-TW" dirty="0"/>
              <a:t>Our experiments indicate that by appropriately </a:t>
            </a:r>
            <a:r>
              <a:rPr lang="en-US" altLang="zh-TW" dirty="0" smtClean="0"/>
              <a:t>choosing the </a:t>
            </a:r>
            <a:r>
              <a:rPr lang="en-US" altLang="zh-TW" dirty="0"/>
              <a:t>definition of the gain function, it is possible to </a:t>
            </a:r>
            <a:r>
              <a:rPr lang="en-US" altLang="zh-TW" dirty="0" smtClean="0"/>
              <a:t>achieve different </a:t>
            </a:r>
            <a:r>
              <a:rPr lang="en-US" altLang="zh-TW" dirty="0"/>
              <a:t>social goals.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490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7467600" cy="1143000"/>
          </a:xfrm>
        </p:spPr>
        <p:txBody>
          <a:bodyPr/>
          <a:lstStyle/>
          <a:p>
            <a:pPr algn="ctr"/>
            <a:r>
              <a:rPr lang="en-US" altLang="zh-TW" dirty="0" smtClean="0"/>
              <a:t>Thanks for Listening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213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age2.sina.com.cn/dy/c/2005-12-02/e1490af8b1c5754a83adcd5a2780a08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131" y="1484784"/>
            <a:ext cx="6500328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r>
              <a:rPr lang="en-US" altLang="zh-TW" dirty="0" smtClean="0"/>
              <a:t>How can we </a:t>
            </a:r>
            <a:r>
              <a:rPr lang="en-US" altLang="zh-TW" b="1" dirty="0" smtClean="0"/>
              <a:t>Group</a:t>
            </a:r>
            <a:r>
              <a:rPr lang="en-US" altLang="zh-TW" dirty="0" smtClean="0"/>
              <a:t> a large number of </a:t>
            </a:r>
            <a:r>
              <a:rPr lang="en-US" altLang="zh-TW" b="1" dirty="0" smtClean="0"/>
              <a:t>Students</a:t>
            </a:r>
            <a:r>
              <a:rPr lang="en-US" altLang="zh-TW" dirty="0" smtClean="0"/>
              <a:t> into sections so that the overall </a:t>
            </a:r>
            <a:r>
              <a:rPr lang="en-US" altLang="zh-TW" b="1" dirty="0" smtClean="0"/>
              <a:t>Gain</a:t>
            </a:r>
            <a:r>
              <a:rPr lang="en-US" altLang="zh-TW" dirty="0" smtClean="0"/>
              <a:t> for students is </a:t>
            </a:r>
            <a:r>
              <a:rPr lang="en-US" altLang="zh-TW" b="1" dirty="0" smtClean="0"/>
              <a:t>Maximized</a:t>
            </a:r>
            <a:r>
              <a:rPr lang="en-US" altLang="zh-TW" dirty="0" smtClean="0"/>
              <a:t>?</a:t>
            </a:r>
          </a:p>
          <a:p>
            <a:endParaRPr lang="zh-TW" altLang="en-US" dirty="0"/>
          </a:p>
        </p:txBody>
      </p:sp>
      <p:pic>
        <p:nvPicPr>
          <p:cNvPr id="1026" name="Picture 2" descr="http://img12.3lian.com/gaoqing02/04/32/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488" y="4541118"/>
            <a:ext cx="4320480" cy="231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向下箭號 3"/>
          <p:cNvSpPr/>
          <p:nvPr/>
        </p:nvSpPr>
        <p:spPr>
          <a:xfrm>
            <a:off x="4028728" y="4303044"/>
            <a:ext cx="615280" cy="638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051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22" y="1484784"/>
            <a:ext cx="8463638" cy="4280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矩形 33"/>
          <p:cNvSpPr/>
          <p:nvPr/>
        </p:nvSpPr>
        <p:spPr>
          <a:xfrm>
            <a:off x="5220072" y="2060848"/>
            <a:ext cx="2018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1-Group Problem</a:t>
            </a:r>
            <a:endParaRPr lang="zh-TW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5364088" y="5157192"/>
            <a:ext cx="2182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ℓ-Groups problems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18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1. Introduction</a:t>
            </a:r>
          </a:p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/>
              <a:t>2</a:t>
            </a:r>
            <a:r>
              <a:rPr lang="en-US" altLang="zh-TW" dirty="0" smtClean="0"/>
              <a:t>. </a:t>
            </a:r>
            <a:r>
              <a:rPr lang="en-US" altLang="zh-TW" b="1" dirty="0" smtClean="0">
                <a:solidFill>
                  <a:srgbClr val="FF0000"/>
                </a:solidFill>
              </a:rPr>
              <a:t>Framework</a:t>
            </a:r>
          </a:p>
          <a:p>
            <a:endParaRPr lang="en-US" altLang="zh-TW" dirty="0"/>
          </a:p>
          <a:p>
            <a:r>
              <a:rPr lang="en-US" altLang="zh-TW" dirty="0"/>
              <a:t>3</a:t>
            </a:r>
            <a:r>
              <a:rPr lang="en-US" altLang="zh-TW" dirty="0" smtClean="0"/>
              <a:t>. Experiment</a:t>
            </a:r>
          </a:p>
          <a:p>
            <a:endParaRPr lang="en-US" altLang="zh-TW" dirty="0"/>
          </a:p>
          <a:p>
            <a:r>
              <a:rPr lang="en-US" altLang="zh-TW" dirty="0"/>
              <a:t>4</a:t>
            </a:r>
            <a:r>
              <a:rPr lang="en-US" altLang="zh-TW" dirty="0" smtClean="0"/>
              <a:t>. Conclusion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912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Framework</a:t>
            </a:r>
            <a:endParaRPr lang="zh-TW" altLang="en-US" dirty="0"/>
          </a:p>
        </p:txBody>
      </p:sp>
      <p:grpSp>
        <p:nvGrpSpPr>
          <p:cNvPr id="14" name="群組 13"/>
          <p:cNvGrpSpPr/>
          <p:nvPr/>
        </p:nvGrpSpPr>
        <p:grpSpPr>
          <a:xfrm>
            <a:off x="179511" y="2708920"/>
            <a:ext cx="3302100" cy="1736774"/>
            <a:chOff x="179511" y="2708920"/>
            <a:chExt cx="3302100" cy="1736774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1" y="2708920"/>
              <a:ext cx="2520025" cy="1736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直線單箭頭接點 6"/>
            <p:cNvCxnSpPr/>
            <p:nvPr/>
          </p:nvCxnSpPr>
          <p:spPr>
            <a:xfrm flipV="1">
              <a:off x="2689267" y="3163118"/>
              <a:ext cx="792344" cy="5083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單箭頭接點 8"/>
            <p:cNvCxnSpPr/>
            <p:nvPr/>
          </p:nvCxnSpPr>
          <p:spPr>
            <a:xfrm>
              <a:off x="2689267" y="3780457"/>
              <a:ext cx="792344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群組 10"/>
          <p:cNvGrpSpPr/>
          <p:nvPr/>
        </p:nvGrpSpPr>
        <p:grpSpPr>
          <a:xfrm>
            <a:off x="3481611" y="2852936"/>
            <a:ext cx="4186733" cy="564355"/>
            <a:chOff x="3481611" y="2852936"/>
            <a:chExt cx="4186733" cy="564355"/>
          </a:xfrm>
        </p:grpSpPr>
        <p:sp>
          <p:nvSpPr>
            <p:cNvPr id="10" name="矩形 9"/>
            <p:cNvSpPr/>
            <p:nvPr/>
          </p:nvSpPr>
          <p:spPr>
            <a:xfrm>
              <a:off x="3481611" y="2852936"/>
              <a:ext cx="4186733" cy="56435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TW" dirty="0" smtClean="0"/>
                <a:t>Leader </a:t>
              </a:r>
              <a:endParaRPr lang="zh-TW" altLang="en-US" dirty="0"/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4" y="2926085"/>
              <a:ext cx="2844396" cy="474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群組 12"/>
          <p:cNvGrpSpPr/>
          <p:nvPr/>
        </p:nvGrpSpPr>
        <p:grpSpPr>
          <a:xfrm>
            <a:off x="3481611" y="4002335"/>
            <a:ext cx="4186733" cy="650801"/>
            <a:chOff x="3481611" y="4002335"/>
            <a:chExt cx="4186733" cy="650801"/>
          </a:xfrm>
        </p:grpSpPr>
        <p:sp>
          <p:nvSpPr>
            <p:cNvPr id="12" name="矩形 11"/>
            <p:cNvSpPr/>
            <p:nvPr/>
          </p:nvSpPr>
          <p:spPr>
            <a:xfrm>
              <a:off x="3481611" y="4002335"/>
              <a:ext cx="4186733" cy="65080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TW" dirty="0" smtClean="0"/>
                <a:t>Follower </a:t>
              </a:r>
              <a:endParaRPr lang="zh-TW" altLang="en-US" dirty="0"/>
            </a:p>
          </p:txBody>
        </p:sp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1703" y="4048546"/>
              <a:ext cx="3064452" cy="518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120" y="2209241"/>
            <a:ext cx="2391224" cy="371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024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Framework</a:t>
            </a:r>
            <a:endParaRPr lang="zh-TW" altLang="en-US" dirty="0"/>
          </a:p>
        </p:txBody>
      </p:sp>
      <p:grpSp>
        <p:nvGrpSpPr>
          <p:cNvPr id="7" name="群組 6"/>
          <p:cNvGrpSpPr/>
          <p:nvPr/>
        </p:nvGrpSpPr>
        <p:grpSpPr>
          <a:xfrm>
            <a:off x="323528" y="1628800"/>
            <a:ext cx="4186733" cy="564355"/>
            <a:chOff x="3481611" y="2852936"/>
            <a:chExt cx="4186733" cy="564355"/>
          </a:xfrm>
        </p:grpSpPr>
        <p:sp>
          <p:nvSpPr>
            <p:cNvPr id="8" name="矩形 7"/>
            <p:cNvSpPr/>
            <p:nvPr/>
          </p:nvSpPr>
          <p:spPr>
            <a:xfrm>
              <a:off x="3481611" y="2852936"/>
              <a:ext cx="4186733" cy="56435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TW" dirty="0" smtClean="0"/>
                <a:t>Leader </a:t>
              </a:r>
              <a:endParaRPr lang="zh-TW" altLang="en-US" dirty="0"/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4" y="2926085"/>
              <a:ext cx="2844396" cy="474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群組 9"/>
          <p:cNvGrpSpPr/>
          <p:nvPr/>
        </p:nvGrpSpPr>
        <p:grpSpPr>
          <a:xfrm>
            <a:off x="4716016" y="1628800"/>
            <a:ext cx="4186733" cy="564355"/>
            <a:chOff x="3481611" y="4002335"/>
            <a:chExt cx="4186733" cy="650801"/>
          </a:xfrm>
        </p:grpSpPr>
        <p:sp>
          <p:nvSpPr>
            <p:cNvPr id="11" name="矩形 10"/>
            <p:cNvSpPr/>
            <p:nvPr/>
          </p:nvSpPr>
          <p:spPr>
            <a:xfrm>
              <a:off x="3481611" y="4002335"/>
              <a:ext cx="4186733" cy="65080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TW" dirty="0" smtClean="0"/>
                <a:t>Follower </a:t>
              </a:r>
              <a:endParaRPr lang="zh-TW" altLang="en-US" dirty="0"/>
            </a:p>
          </p:txBody>
        </p:sp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1703" y="4048546"/>
              <a:ext cx="3064452" cy="518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3" name="直線單箭頭接點 12"/>
          <p:cNvCxnSpPr>
            <a:stCxn id="8" idx="2"/>
          </p:cNvCxnSpPr>
          <p:nvPr/>
        </p:nvCxnSpPr>
        <p:spPr>
          <a:xfrm flipH="1">
            <a:off x="2416894" y="2193155"/>
            <a:ext cx="1" cy="371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flipH="1">
            <a:off x="6809382" y="2193155"/>
            <a:ext cx="1" cy="371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7981" y="2564904"/>
            <a:ext cx="1582803" cy="7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365" y="2564904"/>
            <a:ext cx="1619059" cy="75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直線單箭頭接點 15"/>
          <p:cNvCxnSpPr>
            <a:stCxn id="4100" idx="2"/>
          </p:cNvCxnSpPr>
          <p:nvPr/>
        </p:nvCxnSpPr>
        <p:spPr>
          <a:xfrm>
            <a:off x="2416895" y="3316610"/>
            <a:ext cx="1867073" cy="544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>
            <a:stCxn id="4099" idx="2"/>
          </p:cNvCxnSpPr>
          <p:nvPr/>
        </p:nvCxnSpPr>
        <p:spPr>
          <a:xfrm flipH="1">
            <a:off x="4283968" y="3335660"/>
            <a:ext cx="2525415" cy="525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090" y="3894087"/>
            <a:ext cx="4441755" cy="885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直線單箭頭接點 20"/>
          <p:cNvCxnSpPr>
            <a:stCxn id="4101" idx="2"/>
          </p:cNvCxnSpPr>
          <p:nvPr/>
        </p:nvCxnSpPr>
        <p:spPr>
          <a:xfrm flipH="1">
            <a:off x="4283967" y="4779713"/>
            <a:ext cx="1" cy="5935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4510261" y="4779713"/>
            <a:ext cx="1789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Ignore</a:t>
            </a:r>
            <a:r>
              <a:rPr lang="zh-TW" altLang="en-US" dirty="0" smtClean="0"/>
              <a:t> </a:t>
            </a:r>
            <a:r>
              <a:rPr lang="en-US" altLang="zh-TW" dirty="0" smtClean="0"/>
              <a:t>leader</a:t>
            </a:r>
            <a:endParaRPr lang="zh-TW" altLang="en-US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969" y="5375882"/>
            <a:ext cx="2415257" cy="746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矩形 22"/>
          <p:cNvSpPr/>
          <p:nvPr/>
        </p:nvSpPr>
        <p:spPr>
          <a:xfrm>
            <a:off x="3226424" y="2564904"/>
            <a:ext cx="279155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TW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Student Gain</a:t>
            </a:r>
            <a:endParaRPr lang="zh-TW" alt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451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Framework</a:t>
            </a:r>
            <a:endParaRPr lang="zh-TW" alt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783" y="1484784"/>
            <a:ext cx="2415257" cy="746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線單箭頭接點 5"/>
          <p:cNvCxnSpPr>
            <a:stCxn id="4" idx="2"/>
            <a:endCxn id="5122" idx="0"/>
          </p:cNvCxnSpPr>
          <p:nvPr/>
        </p:nvCxnSpPr>
        <p:spPr>
          <a:xfrm flipH="1">
            <a:off x="1954987" y="2230858"/>
            <a:ext cx="1896425" cy="6448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>
            <a:stCxn id="4" idx="2"/>
          </p:cNvCxnSpPr>
          <p:nvPr/>
        </p:nvCxnSpPr>
        <p:spPr>
          <a:xfrm>
            <a:off x="3851412" y="2230858"/>
            <a:ext cx="2232756" cy="5570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29" y="2875692"/>
            <a:ext cx="3381315" cy="267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787934"/>
            <a:ext cx="4464242" cy="251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00" y="3356992"/>
            <a:ext cx="2533899" cy="72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65" y="4054668"/>
            <a:ext cx="3692763" cy="3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1" y="3356992"/>
            <a:ext cx="2518540" cy="599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855" y="3956788"/>
            <a:ext cx="4000500" cy="417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向下箭號 13"/>
          <p:cNvSpPr/>
          <p:nvPr/>
        </p:nvSpPr>
        <p:spPr>
          <a:xfrm>
            <a:off x="1558942" y="4415384"/>
            <a:ext cx="792088" cy="608227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向下箭號 20"/>
          <p:cNvSpPr/>
          <p:nvPr/>
        </p:nvSpPr>
        <p:spPr>
          <a:xfrm>
            <a:off x="6264061" y="4415384"/>
            <a:ext cx="792088" cy="608227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74" y="5023611"/>
            <a:ext cx="26384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62" y="5517232"/>
            <a:ext cx="25336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755" y="5128386"/>
            <a:ext cx="2552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092" y="5488656"/>
            <a:ext cx="24860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073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The Count1G problem</a:t>
            </a:r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64904"/>
            <a:ext cx="2175694" cy="1499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線單箭頭接點 5"/>
          <p:cNvCxnSpPr>
            <a:endCxn id="7" idx="1"/>
          </p:cNvCxnSpPr>
          <p:nvPr/>
        </p:nvCxnSpPr>
        <p:spPr>
          <a:xfrm>
            <a:off x="2283198" y="3429000"/>
            <a:ext cx="164073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3923928" y="2947612"/>
            <a:ext cx="2576289" cy="962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dirty="0" smtClean="0"/>
              <a:t>Feasibility Constraint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2258299" y="293322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dirty="0"/>
              <a:t>檢查是否滿足</a:t>
            </a:r>
          </a:p>
        </p:txBody>
      </p:sp>
      <p:cxnSp>
        <p:nvCxnSpPr>
          <p:cNvPr id="12" name="直線單箭頭接點 11"/>
          <p:cNvCxnSpPr>
            <a:stCxn id="7" idx="2"/>
          </p:cNvCxnSpPr>
          <p:nvPr/>
        </p:nvCxnSpPr>
        <p:spPr>
          <a:xfrm flipH="1">
            <a:off x="5212072" y="3910387"/>
            <a:ext cx="1" cy="11747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5247519" y="4313119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dirty="0" smtClean="0"/>
              <a:t>滿足</a:t>
            </a:r>
            <a:endParaRPr lang="zh-TW" altLang="zh-TW" dirty="0"/>
          </a:p>
        </p:txBody>
      </p:sp>
      <p:sp>
        <p:nvSpPr>
          <p:cNvPr id="13" name="矩形 12"/>
          <p:cNvSpPr/>
          <p:nvPr/>
        </p:nvSpPr>
        <p:spPr>
          <a:xfrm>
            <a:off x="3843387" y="5229200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Return</a:t>
            </a:r>
            <a:endParaRPr lang="zh-TW" alt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180" y="5268208"/>
            <a:ext cx="1348823" cy="330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矩形 14"/>
          <p:cNvSpPr/>
          <p:nvPr/>
        </p:nvSpPr>
        <p:spPr>
          <a:xfrm>
            <a:off x="1949450" y="1772816"/>
            <a:ext cx="2448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L&amp;F algorithm</a:t>
            </a:r>
            <a:endParaRPr lang="zh-TW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3A4E3-0866-4F78-AC9E-0EEFE9D90E9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499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2091</TotalTime>
  <Words>447</Words>
  <Application>Microsoft Office PowerPoint</Application>
  <PresentationFormat>如螢幕大小 (4:3)</PresentationFormat>
  <Paragraphs>154</Paragraphs>
  <Slides>24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壁窗</vt:lpstr>
      <vt:lpstr>Grouping Students in Educational Settings</vt:lpstr>
      <vt:lpstr>Outline</vt:lpstr>
      <vt:lpstr>Introduction</vt:lpstr>
      <vt:lpstr>Introduction</vt:lpstr>
      <vt:lpstr>Outline</vt:lpstr>
      <vt:lpstr>Framework</vt:lpstr>
      <vt:lpstr>Framework</vt:lpstr>
      <vt:lpstr>Framework</vt:lpstr>
      <vt:lpstr>The Count1G problem</vt:lpstr>
      <vt:lpstr>The Count1G problem</vt:lpstr>
      <vt:lpstr>The CountℓG problem</vt:lpstr>
      <vt:lpstr>The Value1G problem</vt:lpstr>
      <vt:lpstr>The Value1G problem</vt:lpstr>
      <vt:lpstr>The ValueℓG problem</vt:lpstr>
      <vt:lpstr>Outline</vt:lpstr>
      <vt:lpstr>Datasets</vt:lpstr>
      <vt:lpstr>Experiment for CountℓG</vt:lpstr>
      <vt:lpstr>Experiment for CountℓG</vt:lpstr>
      <vt:lpstr>Check for 3type IterL&amp;F</vt:lpstr>
      <vt:lpstr>Experiment for ValueℓG</vt:lpstr>
      <vt:lpstr>Experiment for ValueℓG</vt:lpstr>
      <vt:lpstr>Outline</vt:lpstr>
      <vt:lpstr>Conclusion</vt:lpstr>
      <vt:lpstr>Thanks for Listening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jiman tsai</dc:creator>
  <cp:lastModifiedBy>Henry</cp:lastModifiedBy>
  <cp:revision>49</cp:revision>
  <cp:lastPrinted>2015-04-30T06:04:15Z</cp:lastPrinted>
  <dcterms:created xsi:type="dcterms:W3CDTF">2015-04-28T18:23:13Z</dcterms:created>
  <dcterms:modified xsi:type="dcterms:W3CDTF">2015-04-30T08:55:11Z</dcterms:modified>
</cp:coreProperties>
</file>